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2" r:id="rId2"/>
    <p:sldId id="264" r:id="rId3"/>
    <p:sldId id="278" r:id="rId4"/>
    <p:sldId id="259" r:id="rId5"/>
    <p:sldId id="269" r:id="rId6"/>
    <p:sldId id="261" r:id="rId7"/>
    <p:sldId id="270" r:id="rId8"/>
    <p:sldId id="279" r:id="rId9"/>
    <p:sldId id="281" r:id="rId10"/>
    <p:sldId id="271" r:id="rId11"/>
    <p:sldId id="280" r:id="rId12"/>
    <p:sldId id="288" r:id="rId13"/>
    <p:sldId id="272" r:id="rId14"/>
    <p:sldId id="284" r:id="rId15"/>
    <p:sldId id="285" r:id="rId16"/>
    <p:sldId id="286" r:id="rId17"/>
    <p:sldId id="287" r:id="rId18"/>
    <p:sldId id="275" r:id="rId19"/>
    <p:sldId id="260" r:id="rId20"/>
    <p:sldId id="277" r:id="rId21"/>
    <p:sldId id="282" r:id="rId22"/>
    <p:sldId id="283" r:id="rId23"/>
    <p:sldId id="26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71"/>
    <a:srgbClr val="FDC7E2"/>
    <a:srgbClr val="FC9ACB"/>
    <a:srgbClr val="B2B2B2"/>
    <a:srgbClr val="F9F3EB"/>
    <a:srgbClr val="F6ECDE"/>
    <a:srgbClr val="F2E3CE"/>
    <a:srgbClr val="ECD7BA"/>
    <a:srgbClr val="D9D5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95349" autoAdjust="0"/>
  </p:normalViewPr>
  <p:slideViewPr>
    <p:cSldViewPr>
      <p:cViewPr varScale="1">
        <p:scale>
          <a:sx n="71" d="100"/>
          <a:sy n="71" d="100"/>
        </p:scale>
        <p:origin x="-732" y="-108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A15-4872-4571-B024-7AD4419A7C2D}" type="datetimeFigureOut">
              <a:rPr lang="en-GB" smtClean="0"/>
              <a:t>30/05/2015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22D5C-3639-409E-BA22-17691F47D1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40% </a:t>
            </a:r>
            <a:r>
              <a:rPr lang="fr-FR" dirty="0" smtClean="0"/>
              <a:t>des personnes partiront de votre site s’il prend </a:t>
            </a:r>
            <a:r>
              <a:rPr lang="fr-FR" b="1" dirty="0" smtClean="0"/>
              <a:t>plus de 3 secondes </a:t>
            </a:r>
            <a:r>
              <a:rPr lang="fr-FR" dirty="0" smtClean="0"/>
              <a:t>à s’afficher entièrement</a:t>
            </a:r>
            <a:endParaRPr lang="en-GB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10 secondes </a:t>
            </a:r>
            <a:r>
              <a:rPr lang="fr-FR" dirty="0" smtClean="0"/>
              <a:t>: C’est le temps que vous avez pour intéresser et convaincre les visiteurs du site sur les produits et les services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7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le type</a:t>
            </a:r>
            <a:r>
              <a:rPr lang="fr-FR" baseline="0" dirty="0" smtClean="0"/>
              <a:t> de recherche </a:t>
            </a:r>
            <a:r>
              <a:rPr lang="fr-FR" baseline="0" dirty="0" err="1" smtClean="0"/>
              <a:t>selectionné</a:t>
            </a:r>
            <a:r>
              <a:rPr lang="fr-FR" baseline="0" dirty="0" smtClean="0"/>
              <a:t> par l’utilisateur, la valeur envoyée en GET n’est pas la même.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fr-FR" baseline="0" dirty="0" smtClean="0">
                <a:sym typeface="Wingdings" panose="05000000000000000000" pitchFamily="2" charset="2"/>
              </a:rPr>
              <a:t>Cette valeur est testée. Pour chaque valeur, on a une requête SQL correspondant</a:t>
            </a:r>
          </a:p>
          <a:p>
            <a:pPr marL="171450" indent="-171450">
              <a:buFont typeface="Wingdings" pitchFamily="2" charset="2"/>
              <a:buChar char="è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Lorsque l’utilisateur sélectionne une recherche par genre, une liste déroulante apparaît. Elle correspond à celle utilisée dans le cadre de l’</a:t>
            </a:r>
            <a:r>
              <a:rPr lang="fr-FR" baseline="0" dirty="0" err="1" smtClean="0">
                <a:sym typeface="Wingdings" panose="05000000000000000000" pitchFamily="2" charset="2"/>
              </a:rPr>
              <a:t>upload</a:t>
            </a:r>
            <a:r>
              <a:rPr lang="fr-FR" baseline="0" dirty="0" smtClean="0">
                <a:sym typeface="Wingdings" panose="05000000000000000000" pitchFamily="2" charset="2"/>
              </a:rPr>
              <a:t> de musiques. </a:t>
            </a:r>
          </a:p>
          <a:p>
            <a:pPr marL="0" indent="0">
              <a:buFont typeface="Wingdings" pitchFamily="2" charset="2"/>
              <a:buNone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On a utilisé du </a:t>
            </a:r>
            <a:r>
              <a:rPr lang="fr-FR" baseline="0" dirty="0" err="1" smtClean="0">
                <a:sym typeface="Wingdings" panose="05000000000000000000" pitchFamily="2" charset="2"/>
              </a:rPr>
              <a:t>Javascript</a:t>
            </a:r>
            <a:r>
              <a:rPr lang="fr-FR" baseline="0" dirty="0" smtClean="0">
                <a:sym typeface="Wingdings" panose="05000000000000000000" pitchFamily="2" charset="2"/>
              </a:rPr>
              <a:t> pour implémenter ce mécanisme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87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97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Conclusion : Projet fonctionnel mais peu viable pour une vraie utilisation de masse (</a:t>
            </a:r>
            <a:r>
              <a:rPr lang="fr-FR" dirty="0" err="1" smtClean="0"/>
              <a:t>Soundcloud</a:t>
            </a:r>
            <a:r>
              <a:rPr lang="fr-FR" dirty="0" smtClean="0"/>
              <a:t>, Deezer, etc…)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240-1C1F-4402-A5DD-B1A2B4678DD4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502D-F4E1-48D4-A168-1EF8A29C3486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0C8E-3109-4034-B9CA-FDA165D94A55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33F3-AAD7-43A2-98ED-8528A63A077E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5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273-1903-495D-AFE4-6AA68964F268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6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20A-3AF6-40C9-AE63-7E9128B55805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7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7DF5-59A8-411E-AD9C-EBDA27591317}" type="datetime1">
              <a:rPr lang="en-GB" smtClean="0"/>
              <a:t>30/05/2015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F86-6CB0-4CA8-A261-2381D46BACF8}" type="datetime1">
              <a:rPr lang="en-GB" smtClean="0"/>
              <a:t>30/05/2015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2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4A8A-0FE0-4341-833E-8D30005A0332}" type="datetime1">
              <a:rPr lang="en-GB" smtClean="0"/>
              <a:t>30/05/2015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1DD-791C-43F7-B152-B3E9260B958E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8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1AE4-D6D7-4A39-8F94-DDD290706CA1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6C7C-B1E8-41FD-9D07-0C41E376A0F6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yril-weller.no-ip.org/cocosoun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3.jpeg"/><Relationship Id="rId9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28550"/>
            <a:ext cx="1907704" cy="1073084"/>
          </a:xfrm>
          <a:prstGeom prst="rect">
            <a:avLst/>
          </a:prstGeom>
        </p:spPr>
      </p:pic>
      <p:pic>
        <p:nvPicPr>
          <p:cNvPr id="3074" name="Picture 2" descr="http://www.google.fr/url?source=imglanding&amp;ct=img&amp;q=http://portail.univ-st-etienne.fr/images/photos/0005/img_1426243419574.jpg&amp;sa=X&amp;ei=CIhMVandN8ftUtecgfAI&amp;ved=0CAkQ8wc4Iw&amp;usg=AFQjCNErvU46tcb8-I9J61Kty5kLUXTsLw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72" y="25574"/>
            <a:ext cx="125963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1941612" y="1427844"/>
            <a:ext cx="5509170" cy="965969"/>
          </a:xfrm>
        </p:spPr>
        <p:txBody>
          <a:bodyPr/>
          <a:lstStyle/>
          <a:p>
            <a:r>
              <a:rPr lang="fr-FR" b="1" dirty="0" smtClean="0">
                <a:solidFill>
                  <a:srgbClr val="FF9966"/>
                </a:solidFill>
                <a:latin typeface="Century Schoolbook" panose="02040604050505020304" pitchFamily="18" charset="0"/>
              </a:rPr>
              <a:t>Projet tuteuré</a:t>
            </a:r>
            <a:endParaRPr lang="en-GB" b="1" dirty="0">
              <a:solidFill>
                <a:srgbClr val="FF9966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1371599" y="2291940"/>
            <a:ext cx="6400800" cy="720080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FF9966"/>
                </a:solidFill>
              </a:rPr>
              <a:t>Réalisation d’une plateforme musicale</a:t>
            </a:r>
            <a:endParaRPr lang="en-GB" dirty="0">
              <a:solidFill>
                <a:srgbClr val="FF9966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>
          <a:xfrm>
            <a:off x="8046" y="2892000"/>
            <a:ext cx="9144000" cy="396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" y="2908296"/>
            <a:ext cx="9152200" cy="395047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16455" y="2893961"/>
            <a:ext cx="380191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Soutenance du xx juin 2015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16455" y="3416175"/>
            <a:ext cx="2323297" cy="1759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Kilian BELLOT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Aline LEGROS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Thomas MATYSIAK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Bertrand RIGAL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Cyril WELLER</a:t>
            </a: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ous-titre 2"/>
          <p:cNvSpPr txBox="1">
            <a:spLocks/>
          </p:cNvSpPr>
          <p:nvPr/>
        </p:nvSpPr>
        <p:spPr>
          <a:xfrm>
            <a:off x="1360668" y="6453336"/>
            <a:ext cx="6552728" cy="3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DUT Informatique de Lyon I  2014/2015 – Programme « Année spéciale »</a:t>
            </a:r>
          </a:p>
        </p:txBody>
      </p:sp>
    </p:spTree>
    <p:extLst>
      <p:ext uri="{BB962C8B-B14F-4D97-AF65-F5344CB8AC3E}">
        <p14:creationId xmlns:p14="http://schemas.microsoft.com/office/powerpoint/2010/main" val="30393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: développement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1872341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49695" y="3174700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$_POST[‘identifiant’]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858413" y="1872341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Envoi du formulaire?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334630" y="1874980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sélectionné?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837682" y="1860466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Taille du fichier?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44572" y="1860466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Extension du fichier?</a:t>
              </a:r>
              <a:endParaRPr lang="en-GB" sz="1400" b="1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1667" y="313189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e 26"/>
          <p:cNvGrpSpPr/>
          <p:nvPr/>
        </p:nvGrpSpPr>
        <p:grpSpPr>
          <a:xfrm>
            <a:off x="1889346" y="3174700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upload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859585" y="311456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e 37"/>
          <p:cNvGrpSpPr/>
          <p:nvPr/>
        </p:nvGrpSpPr>
        <p:grpSpPr>
          <a:xfrm>
            <a:off x="3195864" y="3189214"/>
            <a:ext cx="2269101" cy="996237"/>
            <a:chOff x="431236" y="2939177"/>
            <a:chExt cx="2075821" cy="996237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19962" y="3196750"/>
              <a:ext cx="19297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</a:t>
              </a:r>
              <a:r>
                <a:rPr lang="fr-FR" sz="1400" b="1" dirty="0" err="1">
                  <a:solidFill>
                    <a:schemeClr val="bg1"/>
                  </a:solidFill>
                </a:rPr>
                <a:t>error</a:t>
              </a:r>
              <a:r>
                <a:rPr lang="fr-FR" sz="1400" b="1" dirty="0">
                  <a:solidFill>
                    <a:schemeClr val="bg1"/>
                  </a:solidFill>
                </a:rPr>
                <a:t>']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!= </a:t>
              </a:r>
              <a:r>
                <a:rPr lang="fr-FR" sz="1400" b="1" dirty="0">
                  <a:solidFill>
                    <a:schemeClr val="bg1"/>
                  </a:solidFill>
                </a:rPr>
                <a:t>0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131840" y="3169996"/>
            <a:ext cx="238997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e 42"/>
          <p:cNvGrpSpPr/>
          <p:nvPr/>
        </p:nvGrpSpPr>
        <p:grpSpPr>
          <a:xfrm>
            <a:off x="4907804" y="3174700"/>
            <a:ext cx="1929702" cy="936104"/>
            <a:chOff x="377230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= 20Mo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34717" y="3140312"/>
            <a:ext cx="2141539" cy="1069959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/>
          <p:cNvGrpSpPr/>
          <p:nvPr/>
        </p:nvGrpSpPr>
        <p:grpSpPr>
          <a:xfrm>
            <a:off x="6375505" y="3168282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/>
                <a:t>in_array</a:t>
              </a:r>
              <a:r>
                <a:rPr lang="fr-FR" sz="1400" b="1" dirty="0"/>
                <a:t>($</a:t>
              </a:r>
              <a:r>
                <a:rPr lang="fr-FR" sz="1400" b="1" dirty="0" err="1"/>
                <a:t>type_file</a:t>
              </a:r>
              <a:r>
                <a:rPr lang="fr-FR" sz="1400" b="1" dirty="0" smtClean="0"/>
                <a:t>,</a:t>
              </a:r>
            </a:p>
            <a:p>
              <a:pPr algn="ctr"/>
              <a:r>
                <a:rPr lang="fr-FR" sz="1400" b="1" dirty="0" smtClean="0"/>
                <a:t>$</a:t>
              </a:r>
              <a:r>
                <a:rPr lang="fr-FR" sz="1400" b="1" dirty="0" err="1"/>
                <a:t>ext_autorisees</a:t>
              </a:r>
              <a:r>
                <a:rPr lang="fr-FR" sz="1400" b="1" dirty="0" smtClean="0"/>
                <a:t>)</a:t>
              </a:r>
              <a:endParaRPr lang="en-GB" sz="1400" b="1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948252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6353355" y="3131899"/>
            <a:ext cx="187273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e 70"/>
          <p:cNvGrpSpPr/>
          <p:nvPr/>
        </p:nvGrpSpPr>
        <p:grpSpPr>
          <a:xfrm>
            <a:off x="1814470" y="3951329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dans la table musique?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8256" y="3951329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mis dans le répertoire du serveur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Création d’1 instance dans la table uploader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Création d’1 instance dans la table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270720" y="5103457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PDO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55047" y="510345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Groupe 73"/>
          <p:cNvGrpSpPr/>
          <p:nvPr/>
        </p:nvGrpSpPr>
        <p:grpSpPr>
          <a:xfrm>
            <a:off x="1754553" y="5103457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espaces et de la casse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763452" y="510226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0" name="Groupe 79"/>
          <p:cNvGrpSpPr/>
          <p:nvPr/>
        </p:nvGrpSpPr>
        <p:grpSpPr>
          <a:xfrm>
            <a:off x="2851134" y="5096789"/>
            <a:ext cx="2905813" cy="1169551"/>
            <a:chOff x="431237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$_</a:t>
              </a:r>
              <a:r>
                <a:rPr lang="en-GB" sz="1400" b="1" dirty="0">
                  <a:solidFill>
                    <a:schemeClr val="bg1"/>
                  </a:solidFill>
                </a:rPr>
                <a:t>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</a:t>
              </a:r>
              <a:r>
                <a:rPr lang="en-GB" sz="1400" b="1" dirty="0" err="1">
                  <a:solidFill>
                    <a:schemeClr val="bg1"/>
                  </a:solidFill>
                </a:rPr>
                <a:t>tmp_name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 </a:t>
              </a:r>
              <a:r>
                <a:rPr lang="en-GB" sz="1400" b="1" dirty="0">
                  <a:solidFill>
                    <a:schemeClr val="bg1"/>
                  </a:solidFill>
                </a:rPr>
                <a:t>'./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upload</a:t>
              </a:r>
              <a:r>
                <a:rPr lang="en-GB" sz="1400" b="1" dirty="0">
                  <a:solidFill>
                    <a:schemeClr val="bg1"/>
                  </a:solidFill>
                </a:rPr>
                <a:t>/'. $_FILES['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'])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2714120" y="5094456"/>
            <a:ext cx="311130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e 86"/>
          <p:cNvGrpSpPr/>
          <p:nvPr/>
        </p:nvGrpSpPr>
        <p:grpSpPr>
          <a:xfrm>
            <a:off x="4845083" y="5101164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INSERT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4818957" y="5102269"/>
            <a:ext cx="1881015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oupe 92"/>
          <p:cNvGrpSpPr/>
          <p:nvPr/>
        </p:nvGrpSpPr>
        <p:grpSpPr>
          <a:xfrm>
            <a:off x="6266185" y="5101164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mySQL</a:t>
              </a:r>
              <a:endParaRPr lang="fr-FR" sz="1400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SELECT</a:t>
              </a:r>
              <a:endParaRPr lang="fr-FR" sz="1400" b="1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6126063" y="5093471"/>
            <a:ext cx="2242638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e 25"/>
          <p:cNvGrpSpPr/>
          <p:nvPr/>
        </p:nvGrpSpPr>
        <p:grpSpPr>
          <a:xfrm>
            <a:off x="3301982" y="3706848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inexistant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e 9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02" name="Image 10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103" name="Rectangle 10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0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10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ZoneTexte 10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ZoneTexte 10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0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ZoneTexte 11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112" name="Groupe 11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11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ZoneTexte 11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5" name="Groupe 11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11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ZoneTexte 11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8" name="Groupe 11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11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ZoneTexte 11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1" name="Groupe 12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12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ZoneTexte 12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4" name="Groupe 12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12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ZoneTexte 12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7" name="Groupe 12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12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ZoneTexte 12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30" name="Groupe 12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13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ZoneTexte 13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134" name="Flèche droite 13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 animBg="1"/>
      <p:bldP spid="64" grpId="0" animBg="1"/>
      <p:bldP spid="65" grpId="0" animBg="1"/>
      <p:bldP spid="70" grpId="0" animBg="1"/>
      <p:bldP spid="98" grpId="0" animBg="1"/>
      <p:bldP spid="99" grpId="0" animBg="1"/>
      <p:bldP spid="100" grpId="0" animBg="1"/>
      <p:bldP spid="101" grpId="0" animBg="1"/>
      <p:bldP spid="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404664"/>
            <a:ext cx="8742695" cy="605496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647078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Utilisateur connecté?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36790" y="1953017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$_POST[‘identifiant’]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647078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Envoi du formulaire?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635203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sélectionné?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635203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Taille du fichier?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635203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Extension du fichier?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873074" y="1953017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upload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3478817" y="1953017"/>
            <a:ext cx="2213190" cy="936104"/>
            <a:chOff x="502713" y="2939177"/>
            <a:chExt cx="2018429" cy="93610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594254" y="2939177"/>
              <a:ext cx="1912803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02713" y="3196750"/>
              <a:ext cx="2018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</a:t>
              </a:r>
              <a:r>
                <a:rPr lang="fr-FR" sz="1400" b="1" dirty="0" err="1">
                  <a:solidFill>
                    <a:prstClr val="white"/>
                  </a:solidFill>
                </a:rPr>
                <a:t>error</a:t>
              </a:r>
              <a:r>
                <a:rPr lang="fr-FR" sz="1400" b="1" dirty="0">
                  <a:solidFill>
                    <a:prstClr val="white"/>
                  </a:solidFill>
                </a:rPr>
                <a:t>'] 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!= </a:t>
              </a:r>
              <a:r>
                <a:rPr lang="fr-FR" sz="1400" b="1" dirty="0">
                  <a:solidFill>
                    <a:prstClr val="white"/>
                  </a:solidFill>
                </a:rPr>
                <a:t>0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5535202" y="1953017"/>
            <a:ext cx="1929702" cy="936104"/>
            <a:chOff x="416419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16419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= 20Mo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7178802" y="1953017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prstClr val="black"/>
                  </a:solidFill>
                </a:rPr>
                <a:t>in_array</a:t>
              </a:r>
              <a:r>
                <a:rPr lang="fr-FR" sz="1400" b="1" dirty="0">
                  <a:solidFill>
                    <a:prstClr val="black"/>
                  </a:solidFill>
                </a:rPr>
                <a:t>($</a:t>
              </a:r>
              <a:r>
                <a:rPr lang="fr-FR" sz="1400" b="1" dirty="0" err="1">
                  <a:solidFill>
                    <a:prstClr val="black"/>
                  </a:solidFill>
                </a:rPr>
                <a:t>type_file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,</a:t>
              </a:r>
            </a:p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$</a:t>
              </a:r>
              <a:r>
                <a:rPr lang="fr-FR" sz="1400" b="1" dirty="0" err="1">
                  <a:solidFill>
                    <a:prstClr val="black"/>
                  </a:solidFill>
                </a:rPr>
                <a:t>ext_autorisees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)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285667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Connexion BD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814470" y="3288744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dans la table musique?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1563" y="3288744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mis dans le répertoire du serveur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Création d’1 instance dans la table uploader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Création d’1 instance dans la table musique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Groupe 79"/>
          <p:cNvGrpSpPr/>
          <p:nvPr/>
        </p:nvGrpSpPr>
        <p:grpSpPr>
          <a:xfrm>
            <a:off x="2789312" y="5557471"/>
            <a:ext cx="2905813" cy="1169551"/>
            <a:chOff x="415563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15563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prstClr val="white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$_</a:t>
              </a:r>
              <a:r>
                <a:rPr lang="en-GB" sz="1400" b="1" dirty="0">
                  <a:solidFill>
                    <a:prstClr val="white"/>
                  </a:solidFill>
                </a:rPr>
                <a:t>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</a:t>
              </a:r>
              <a:r>
                <a:rPr lang="en-GB" sz="1400" b="1" dirty="0" err="1">
                  <a:solidFill>
                    <a:prstClr val="white"/>
                  </a:solidFill>
                </a:rPr>
                <a:t>tmp_name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 </a:t>
              </a:r>
              <a:r>
                <a:rPr lang="en-GB" sz="1400" b="1" dirty="0">
                  <a:solidFill>
                    <a:prstClr val="white"/>
                  </a:solidFill>
                </a:rPr>
                <a:t>'./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upload</a:t>
              </a:r>
              <a:r>
                <a:rPr lang="en-GB" sz="1400" b="1" dirty="0">
                  <a:solidFill>
                    <a:prstClr val="white"/>
                  </a:solidFill>
                </a:rPr>
                <a:t>/'. $_FILES['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'])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3301982" y="3044263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inexistant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 rot="5400000">
            <a:off x="3756808" y="4559780"/>
            <a:ext cx="934980" cy="6029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e 66"/>
          <p:cNvGrpSpPr/>
          <p:nvPr/>
        </p:nvGrpSpPr>
        <p:grpSpPr>
          <a:xfrm>
            <a:off x="122018" y="4577640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PDO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1691680" y="4577640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Gestion des espaces et de la casse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4874546" y="4577640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INSERT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6819750" y="4577640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rgbClr val="C0504D">
                      <a:lumMod val="50000"/>
                    </a:srgbClr>
                  </a:solidFill>
                </a:rPr>
                <a:t>mySQL</a:t>
              </a:r>
              <a:endParaRPr lang="fr-FR" sz="1400" b="1" dirty="0" smtClean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SELECT</a:t>
              </a:r>
              <a:endParaRPr lang="fr-FR" sz="1400" b="1" dirty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INSERT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-756592" y="81696"/>
            <a:ext cx="2565218" cy="1091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SLIDE CACHEE – VERSION SANS ANIMATIONS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: affichage des musiques uploadées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216188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3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3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ZoneTexte 3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ZoneTexte 4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57" name="Flèche droite 56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fonction de recherche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 bwMode="auto">
          <a:xfrm>
            <a:off x="1763689" y="1835426"/>
            <a:ext cx="5370028" cy="371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8" t="39657" r="30490" b="14365"/>
          <a:stretch/>
        </p:blipFill>
        <p:spPr bwMode="auto">
          <a:xfrm>
            <a:off x="1815940" y="3330644"/>
            <a:ext cx="3456000" cy="163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7281622" y="3122106"/>
            <a:ext cx="1392458" cy="568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Javascript</a:t>
            </a:r>
            <a:endParaRPr lang="en-GB" b="1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561614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3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12958"/>
            <a:ext cx="33528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 descr="https://lh6.googleusercontent.com/PNWz6VEEOHdQI5i_UCH2rZRMKAUmH1PltPRmP2KI_fDz7iNwbuz2cZ-IYMyj-nmEGmjzxQX4cI_Bz_1Sy9mPhx85pCu0fQ8xZ1GHK8geL16npW1Fb6iNiHV84IBC3YO1qHtmFXMUt05764m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2377908"/>
            <a:ext cx="5304553" cy="11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4211960" y="3746060"/>
            <a:ext cx="3960440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 = $</a:t>
            </a:r>
            <a:r>
              <a:rPr lang="fr-FR" sz="1400" b="1" dirty="0" err="1"/>
              <a:t>bdd</a:t>
            </a:r>
            <a:r>
              <a:rPr lang="fr-FR" sz="1400" b="1" dirty="0"/>
              <a:t>-&gt;</a:t>
            </a:r>
            <a:r>
              <a:rPr lang="fr-FR" sz="1400" b="1" dirty="0" err="1" smtClean="0"/>
              <a:t>prepare</a:t>
            </a:r>
            <a:r>
              <a:rPr lang="fr-FR" sz="1400" dirty="0" smtClean="0">
                <a:solidFill>
                  <a:schemeClr val="tx2"/>
                </a:solidFill>
              </a:rPr>
              <a:t>(‘</a:t>
            </a:r>
            <a:r>
              <a:rPr lang="fr-FR" sz="1400" b="1" dirty="0" smtClean="0">
                <a:solidFill>
                  <a:schemeClr val="tx2"/>
                </a:solidFill>
              </a:rPr>
              <a:t>SELECT</a:t>
            </a:r>
            <a:r>
              <a:rPr lang="fr-FR" sz="1400" dirty="0" smtClean="0">
                <a:solidFill>
                  <a:schemeClr val="tx2"/>
                </a:solidFill>
              </a:rPr>
              <a:t> *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 	</a:t>
            </a:r>
            <a:r>
              <a:rPr lang="fr-FR" sz="1400" b="1" dirty="0" smtClean="0">
                <a:solidFill>
                  <a:schemeClr val="tx2"/>
                </a:solidFill>
              </a:rPr>
              <a:t>FROM</a:t>
            </a:r>
            <a:r>
              <a:rPr lang="fr-FR" sz="1400" dirty="0" smtClean="0">
                <a:solidFill>
                  <a:schemeClr val="tx2"/>
                </a:solidFill>
              </a:rPr>
              <a:t> playlist 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	 </a:t>
            </a:r>
            <a:r>
              <a:rPr lang="fr-FR" sz="1400" b="1" dirty="0" smtClean="0">
                <a:solidFill>
                  <a:schemeClr val="tx2"/>
                </a:solidFill>
              </a:rPr>
              <a:t>WHERE</a:t>
            </a:r>
            <a:r>
              <a:rPr lang="fr-FR" sz="1400" dirty="0" smtClean="0">
                <a:solidFill>
                  <a:schemeClr val="tx2"/>
                </a:solidFill>
              </a:rPr>
              <a:t> identifiant </a:t>
            </a:r>
            <a:r>
              <a:rPr lang="fr-FR" sz="1400" dirty="0">
                <a:solidFill>
                  <a:schemeClr val="tx2"/>
                </a:solidFill>
              </a:rPr>
              <a:t>= </a:t>
            </a:r>
            <a:r>
              <a:rPr lang="fr-FR" sz="14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);</a:t>
            </a:r>
            <a:endParaRPr lang="fr-FR" sz="1400" dirty="0"/>
          </a:p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-&gt;</a:t>
            </a:r>
            <a:r>
              <a:rPr lang="fr-FR" sz="1400" b="1" dirty="0" err="1" smtClean="0"/>
              <a:t>execute</a:t>
            </a:r>
            <a:r>
              <a:rPr lang="fr-FR" sz="1400" dirty="0"/>
              <a:t>(</a:t>
            </a:r>
            <a:r>
              <a:rPr lang="fr-FR" sz="1400" dirty="0" err="1"/>
              <a:t>array</a:t>
            </a:r>
            <a:r>
              <a:rPr lang="fr-FR" sz="1400" dirty="0">
                <a:solidFill>
                  <a:schemeClr val="tx2"/>
                </a:solidFill>
              </a:rPr>
              <a:t>($identifiant[0]</a:t>
            </a:r>
            <a:r>
              <a:rPr lang="fr-FR" sz="1400" dirty="0"/>
              <a:t>));</a:t>
            </a:r>
          </a:p>
          <a:p>
            <a:r>
              <a:rPr lang="fr-FR" sz="1400" dirty="0" smtClean="0"/>
              <a:t>$data</a:t>
            </a:r>
            <a:r>
              <a:rPr lang="fr-FR" sz="1400" b="1" dirty="0" smtClean="0"/>
              <a:t>=$</a:t>
            </a:r>
            <a:r>
              <a:rPr lang="fr-FR" sz="1400" b="1" dirty="0" err="1" smtClean="0"/>
              <a:t>query</a:t>
            </a:r>
            <a:r>
              <a:rPr lang="fr-FR" sz="1400" b="1" dirty="0" smtClean="0"/>
              <a:t>-</a:t>
            </a:r>
            <a:r>
              <a:rPr lang="fr-FR" sz="1400" b="1" dirty="0"/>
              <a:t>&gt;</a:t>
            </a:r>
            <a:r>
              <a:rPr lang="fr-FR" sz="1400" b="1" dirty="0" err="1" smtClean="0"/>
              <a:t>fetchAll</a:t>
            </a:r>
            <a:r>
              <a:rPr lang="fr-FR" sz="1400" b="1" dirty="0" smtClean="0"/>
              <a:t>();</a:t>
            </a:r>
            <a:endParaRPr lang="fr-FR" sz="1400" b="1" dirty="0"/>
          </a:p>
          <a:p>
            <a:r>
              <a:rPr lang="en-GB" sz="1400" dirty="0" smtClean="0"/>
              <a:t>if </a:t>
            </a:r>
            <a:r>
              <a:rPr lang="en-GB" sz="1400" dirty="0"/>
              <a:t>(count($data) == 0) </a:t>
            </a:r>
            <a:r>
              <a:rPr lang="en-GB" sz="1400" dirty="0" smtClean="0"/>
              <a:t>{</a:t>
            </a:r>
          </a:p>
          <a:p>
            <a:r>
              <a:rPr lang="fr-FR" sz="1400" dirty="0"/>
              <a:t>	</a:t>
            </a:r>
            <a:r>
              <a:rPr lang="fr-FR" sz="1400" dirty="0" err="1" smtClean="0"/>
              <a:t>echo</a:t>
            </a:r>
            <a:r>
              <a:rPr lang="fr-FR" sz="1400" dirty="0" smtClean="0"/>
              <a:t>(…)</a:t>
            </a:r>
          </a:p>
          <a:p>
            <a:r>
              <a:rPr lang="fr-FR" sz="1400" dirty="0"/>
              <a:t> }</a:t>
            </a:r>
            <a:endParaRPr lang="en-GB" sz="1400" dirty="0"/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6" name="Groupe 4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ZoneTexte 65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73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prstClr val="white"/>
              </a:solidFill>
            </a:endParaRPr>
          </a:p>
        </p:txBody>
      </p:sp>
      <p:pic>
        <p:nvPicPr>
          <p:cNvPr id="21" name="Picture 2" descr="https://lh4.googleusercontent.com/EXi3u04TwFlqyqZw5bm6ZyQu6p0A6wJd_UmO2SJ4NHZUDtC562NP1YjBnEkaWenJsjFgkV0xgchcpcEBrCrazRPFrYTItlrSH-fHbutii8FGsT64QAYR6YB-t1oS0spqQNkzxx515m8st2U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873852"/>
            <a:ext cx="5304553" cy="1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1403648" y="3386020"/>
            <a:ext cx="6789949" cy="2800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…</a:t>
            </a:r>
            <a:r>
              <a:rPr lang="fr-FR" sz="1600" dirty="0" err="1" smtClean="0"/>
              <a:t>else</a:t>
            </a:r>
            <a:r>
              <a:rPr lang="fr-FR" sz="1600" dirty="0" smtClean="0"/>
              <a:t>{</a:t>
            </a:r>
          </a:p>
          <a:p>
            <a:r>
              <a:rPr lang="fr-FR" sz="1600" dirty="0" smtClean="0"/>
              <a:t>	</a:t>
            </a:r>
            <a:r>
              <a:rPr lang="fr-FR" sz="1600" b="1" dirty="0" err="1" smtClean="0"/>
              <a:t>foreach</a:t>
            </a:r>
            <a:r>
              <a:rPr lang="fr-FR" sz="1600" dirty="0" smtClean="0"/>
              <a:t> </a:t>
            </a:r>
            <a:r>
              <a:rPr lang="fr-FR" sz="1600" dirty="0"/>
              <a:t>(</a:t>
            </a:r>
            <a:r>
              <a:rPr lang="fr-FR" sz="1600" dirty="0">
                <a:solidFill>
                  <a:schemeClr val="tx2"/>
                </a:solidFill>
              </a:rPr>
              <a:t>$data </a:t>
            </a:r>
            <a:r>
              <a:rPr lang="fr-FR" sz="1600" b="1" dirty="0"/>
              <a:t>as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tx2"/>
                </a:solidFill>
              </a:rPr>
              <a:t>$playlist</a:t>
            </a:r>
            <a:r>
              <a:rPr lang="fr-FR" sz="1600" dirty="0"/>
              <a:t>) </a:t>
            </a:r>
            <a:r>
              <a:rPr lang="fr-FR" sz="1600" dirty="0" smtClean="0"/>
              <a:t>{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fr-FR" sz="1600" b="1" dirty="0" smtClean="0">
                <a:solidFill>
                  <a:schemeClr val="tx2"/>
                </a:solidFill>
              </a:rPr>
              <a:t>SELECT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>
                <a:solidFill>
                  <a:schemeClr val="tx2"/>
                </a:solidFill>
              </a:rPr>
              <a:t>count(*) as nb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 			       </a:t>
            </a:r>
            <a:r>
              <a:rPr lang="fr-FR" sz="1600" b="1" dirty="0" smtClean="0">
                <a:solidFill>
                  <a:schemeClr val="tx2"/>
                </a:solidFill>
              </a:rPr>
              <a:t>FROM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musiques_playlist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	 		       </a:t>
            </a:r>
            <a:r>
              <a:rPr lang="fr-FR" sz="1600" b="1" dirty="0" smtClean="0">
                <a:solidFill>
                  <a:schemeClr val="tx2"/>
                </a:solidFill>
              </a:rPr>
              <a:t>WHERE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id_playlist</a:t>
            </a:r>
            <a:r>
              <a:rPr lang="fr-FR" sz="1600" dirty="0">
                <a:solidFill>
                  <a:schemeClr val="tx2"/>
                </a:solidFill>
              </a:rPr>
              <a:t> = </a:t>
            </a:r>
            <a:r>
              <a:rPr lang="fr-FR" sz="16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		       );</a:t>
            </a:r>
            <a:endParaRPr lang="fr-FR" sz="1600" dirty="0"/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execute</a:t>
            </a:r>
            <a:r>
              <a:rPr lang="fr-FR" sz="1600" dirty="0"/>
              <a:t>(</a:t>
            </a:r>
            <a:r>
              <a:rPr lang="fr-FR" sz="1600" dirty="0" err="1"/>
              <a:t>array</a:t>
            </a:r>
            <a:r>
              <a:rPr lang="fr-FR" sz="1600" dirty="0">
                <a:solidFill>
                  <a:schemeClr val="tx2"/>
                </a:solidFill>
              </a:rPr>
              <a:t>($playlist['</a:t>
            </a:r>
            <a:r>
              <a:rPr lang="fr-FR" sz="1600" dirty="0" err="1">
                <a:solidFill>
                  <a:schemeClr val="tx2"/>
                </a:solidFill>
              </a:rPr>
              <a:t>Numero_Playlist</a:t>
            </a:r>
            <a:r>
              <a:rPr lang="fr-FR" sz="1600" dirty="0">
                <a:solidFill>
                  <a:schemeClr val="tx2"/>
                </a:solidFill>
              </a:rPr>
              <a:t>']</a:t>
            </a:r>
            <a:r>
              <a:rPr lang="fr-FR" sz="1600" dirty="0"/>
              <a:t>));</a:t>
            </a:r>
          </a:p>
          <a:p>
            <a:r>
              <a:rPr lang="fr-FR" sz="1600" dirty="0" smtClean="0"/>
              <a:t>		$</a:t>
            </a:r>
            <a:r>
              <a:rPr lang="fr-FR" sz="1600" dirty="0" err="1"/>
              <a:t>nbMusiques</a:t>
            </a:r>
            <a:r>
              <a:rPr lang="fr-FR" sz="1600" dirty="0"/>
              <a:t> = </a:t>
            </a:r>
            <a:r>
              <a:rPr lang="fr-FR" sz="1600" b="1" dirty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fetch</a:t>
            </a:r>
            <a:r>
              <a:rPr lang="fr-FR" sz="1600" b="1" dirty="0"/>
              <a:t>();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dirty="0" err="1" smtClean="0"/>
              <a:t>echo</a:t>
            </a:r>
            <a:r>
              <a:rPr lang="fr-FR" sz="1600" dirty="0" smtClean="0"/>
              <a:t>(….)</a:t>
            </a:r>
            <a:endParaRPr lang="fr-FR" sz="1600" dirty="0"/>
          </a:p>
          <a:p>
            <a:r>
              <a:rPr lang="fr-FR" sz="1600" dirty="0" smtClean="0"/>
              <a:t>	}</a:t>
            </a:r>
          </a:p>
          <a:p>
            <a:r>
              <a:rPr lang="fr-FR" sz="1600" dirty="0"/>
              <a:t>}</a:t>
            </a:r>
            <a:endParaRPr lang="en-GB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8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6" name="Flèche droite 65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99592" y="3773290"/>
            <a:ext cx="7654045" cy="2462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 = $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bdd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-&gt;prepare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GB" sz="1400" dirty="0">
                <a:solidFill>
                  <a:schemeClr val="tx2"/>
                </a:solidFill>
              </a:rPr>
              <a:t>'</a:t>
            </a:r>
            <a:r>
              <a:rPr lang="en-GB" sz="1400" b="1" dirty="0">
                <a:solidFill>
                  <a:schemeClr val="tx2"/>
                </a:solidFill>
              </a:rPr>
              <a:t>SELECT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Numero_Musique</a:t>
            </a:r>
            <a:r>
              <a:rPr lang="en-GB" sz="1400" dirty="0">
                <a:solidFill>
                  <a:schemeClr val="tx2"/>
                </a:solidFill>
              </a:rPr>
              <a:t>, Artiste, Titre, Genre, </a:t>
            </a:r>
            <a:r>
              <a:rPr lang="en-GB" sz="1400" dirty="0" err="1">
                <a:solidFill>
                  <a:schemeClr val="tx2"/>
                </a:solidFill>
              </a:rPr>
              <a:t>Chemin_musique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FROM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 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 err="1">
                <a:solidFill>
                  <a:schemeClr val="tx2"/>
                </a:solidFill>
              </a:rPr>
              <a:t>musiques_playlist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</a:p>
          <a:p>
            <a:r>
              <a:rPr lang="en-GB" sz="1400" dirty="0" smtClean="0">
                <a:solidFill>
                  <a:schemeClr val="tx2"/>
                </a:solidFill>
              </a:rPr>
              <a:t>	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musiques_playlist.id_musique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musique.Numero_musique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>
                <a:solidFill>
                  <a:schemeClr val="tx2"/>
                </a:solidFill>
              </a:rPr>
              <a:t>playlist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musiques_playlist.id_playlist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WHERE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:</a:t>
            </a:r>
            <a:r>
              <a:rPr lang="en-GB" sz="1400" dirty="0" err="1" smtClean="0">
                <a:solidFill>
                  <a:schemeClr val="tx2"/>
                </a:solidFill>
              </a:rPr>
              <a:t>idplaylist</a:t>
            </a:r>
            <a:r>
              <a:rPr lang="en-GB" sz="1400" dirty="0" smtClean="0">
                <a:solidFill>
                  <a:schemeClr val="tx2"/>
                </a:solidFill>
              </a:rPr>
              <a:t>‘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</a:t>
            </a:r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);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query-&gt;execute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(array</a:t>
            </a:r>
            <a:r>
              <a:rPr lang="en-GB" sz="1400" dirty="0">
                <a:solidFill>
                  <a:schemeClr val="tx2"/>
                </a:solidFill>
              </a:rPr>
              <a:t>("</a:t>
            </a:r>
            <a:r>
              <a:rPr lang="en-GB" sz="1400" dirty="0" err="1">
                <a:solidFill>
                  <a:schemeClr val="tx2"/>
                </a:solidFill>
              </a:rPr>
              <a:t>idplaylist</a:t>
            </a:r>
            <a:r>
              <a:rPr lang="en-GB" sz="1400" dirty="0">
                <a:solidFill>
                  <a:schemeClr val="tx2"/>
                </a:solidFill>
              </a:rPr>
              <a:t>" =&gt; $_GET['id']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));</a:t>
            </a:r>
          </a:p>
          <a:p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= 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$query-&gt;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fetchAll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04778"/>
            <a:ext cx="5904884" cy="18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musiques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4" name="Flèche droite 63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40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42009" y="1888760"/>
            <a:ext cx="5320219" cy="864096"/>
            <a:chOff x="338041" y="1571700"/>
            <a:chExt cx="5320219" cy="86409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0" b="60044"/>
            <a:stretch/>
          </p:blipFill>
          <p:spPr bwMode="auto">
            <a:xfrm>
              <a:off x="338041" y="1571700"/>
              <a:ext cx="5320219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209862" y="2089200"/>
              <a:ext cx="1139430" cy="3211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2699793" y="3724289"/>
            <a:ext cx="5400599" cy="20621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en-GB" sz="1600" b="1" dirty="0">
                <a:solidFill>
                  <a:schemeClr val="tx2"/>
                </a:solidFill>
              </a:rPr>
              <a:t>DELETE </a:t>
            </a:r>
            <a:endParaRPr lang="en-GB" sz="1600" b="1" dirty="0" smtClean="0">
              <a:solidFill>
                <a:schemeClr val="tx2"/>
              </a:solidFill>
            </a:endParaRPr>
          </a:p>
          <a:p>
            <a:r>
              <a:rPr lang="en-GB" sz="1600" b="1" dirty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       FROM </a:t>
            </a:r>
            <a:r>
              <a:rPr lang="en-GB" sz="1600" dirty="0" err="1">
                <a:solidFill>
                  <a:schemeClr val="tx2"/>
                </a:solidFill>
              </a:rPr>
              <a:t>musiques_playlist</a:t>
            </a:r>
            <a:r>
              <a:rPr lang="en-GB" sz="1600" dirty="0">
                <a:solidFill>
                  <a:schemeClr val="tx2"/>
                </a:solidFill>
              </a:rPr>
              <a:t> </a:t>
            </a:r>
            <a:r>
              <a:rPr lang="en-GB" sz="1600" dirty="0" smtClean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	      WHERE </a:t>
            </a:r>
            <a:r>
              <a:rPr lang="en-GB" sz="1600" dirty="0" err="1">
                <a:solidFill>
                  <a:schemeClr val="tx2"/>
                </a:solidFill>
              </a:rPr>
              <a:t>id_musique</a:t>
            </a:r>
            <a:r>
              <a:rPr lang="en-GB" sz="1600" dirty="0">
                <a:solidFill>
                  <a:schemeClr val="tx2"/>
                </a:solidFill>
              </a:rPr>
              <a:t> = :mid </a:t>
            </a:r>
            <a:r>
              <a:rPr lang="en-GB" sz="1600" b="1" dirty="0" smtClean="0">
                <a:solidFill>
                  <a:schemeClr val="tx2"/>
                </a:solidFill>
              </a:rPr>
              <a:t>			       AND </a:t>
            </a:r>
            <a:r>
              <a:rPr lang="en-GB" sz="1600" dirty="0" err="1">
                <a:solidFill>
                  <a:schemeClr val="tx2"/>
                </a:solidFill>
              </a:rPr>
              <a:t>id_playlist</a:t>
            </a:r>
            <a:r>
              <a:rPr lang="en-GB" sz="1600" dirty="0">
                <a:solidFill>
                  <a:schemeClr val="tx2"/>
                </a:solidFill>
              </a:rPr>
              <a:t> = :</a:t>
            </a:r>
            <a:r>
              <a:rPr lang="en-GB" sz="1600" dirty="0" err="1" smtClean="0">
                <a:solidFill>
                  <a:schemeClr val="tx2"/>
                </a:solidFill>
              </a:rPr>
              <a:t>pid</a:t>
            </a:r>
            <a:r>
              <a:rPr lang="en-GB" sz="1600" dirty="0" smtClean="0">
                <a:solidFill>
                  <a:schemeClr val="tx2"/>
                </a:solidFill>
              </a:rPr>
              <a:t>’</a:t>
            </a:r>
            <a:r>
              <a:rPr lang="fr-FR" sz="1600" dirty="0"/>
              <a:t>	</a:t>
            </a:r>
            <a:r>
              <a:rPr lang="fr-FR" sz="1600" dirty="0" smtClean="0"/>
              <a:t>		       );</a:t>
            </a:r>
            <a:endParaRPr lang="fr-FR" sz="1600" dirty="0"/>
          </a:p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 smtClean="0"/>
              <a:t>execute</a:t>
            </a:r>
            <a:r>
              <a:rPr lang="fr-FR" sz="1600" dirty="0" smtClean="0"/>
              <a:t>(</a:t>
            </a:r>
            <a:r>
              <a:rPr lang="fr-FR" sz="1600" dirty="0" err="1" smtClean="0"/>
              <a:t>array</a:t>
            </a:r>
            <a:r>
              <a:rPr lang="fr-FR" sz="1600" dirty="0" smtClean="0"/>
              <a:t>(</a:t>
            </a:r>
            <a:r>
              <a:rPr lang="fr-FR" sz="1600" dirty="0">
                <a:solidFill>
                  <a:schemeClr val="tx2"/>
                </a:solidFill>
              </a:rPr>
              <a:t>' </a:t>
            </a:r>
            <a:r>
              <a:rPr lang="fr-FR" sz="1600" dirty="0" err="1" smtClean="0">
                <a:solidFill>
                  <a:schemeClr val="tx2"/>
                </a:solidFill>
              </a:rPr>
              <a:t>mid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musique_id</a:t>
            </a:r>
            <a:r>
              <a:rPr lang="fr-FR" sz="1600" dirty="0">
                <a:solidFill>
                  <a:schemeClr val="tx2"/>
                </a:solidFill>
              </a:rPr>
              <a:t>'],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	    '</a:t>
            </a:r>
            <a:r>
              <a:rPr lang="fr-FR" sz="1600" dirty="0" err="1" smtClean="0">
                <a:solidFill>
                  <a:schemeClr val="tx2"/>
                </a:solidFill>
              </a:rPr>
              <a:t>pid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playlist_id</a:t>
            </a:r>
            <a:r>
              <a:rPr lang="fr-FR" sz="1600" dirty="0" smtClean="0">
                <a:solidFill>
                  <a:schemeClr val="tx2"/>
                </a:solidFill>
              </a:rPr>
              <a:t>']</a:t>
            </a:r>
            <a:r>
              <a:rPr lang="fr-FR" sz="1600" dirty="0" smtClean="0"/>
              <a:t>)</a:t>
            </a:r>
          </a:p>
          <a:p>
            <a:r>
              <a:rPr lang="fr-FR" sz="1600" dirty="0"/>
              <a:t>	 </a:t>
            </a:r>
            <a:r>
              <a:rPr lang="fr-FR" sz="1600" dirty="0" smtClean="0"/>
              <a:t>            );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suppression d’une musique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48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Page personnelle utilisateur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:\Users\Aline\Desktop\chgtmd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8379" r="32904" b="28536"/>
          <a:stretch/>
        </p:blipFill>
        <p:spPr bwMode="auto">
          <a:xfrm>
            <a:off x="5148065" y="1592017"/>
            <a:ext cx="3514440" cy="24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esktop\pagepers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t="30310" r="32434" b="30591"/>
          <a:stretch/>
        </p:blipFill>
        <p:spPr bwMode="auto">
          <a:xfrm>
            <a:off x="338041" y="2294185"/>
            <a:ext cx="4564290" cy="28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esktop\confirmsupcompt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40726" r="32858" b="41168"/>
          <a:stretch/>
        </p:blipFill>
        <p:spPr bwMode="auto">
          <a:xfrm>
            <a:off x="5148065" y="4970196"/>
            <a:ext cx="3514440" cy="1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20335135">
            <a:off x="3833635" y="3708375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 droite 24"/>
          <p:cNvSpPr/>
          <p:nvPr/>
        </p:nvSpPr>
        <p:spPr>
          <a:xfrm rot="1000358">
            <a:off x="3730083" y="4792148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e 2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803591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50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289505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Démonstration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5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7504" y="88395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9900"/>
                </a:solidFill>
              </a:rPr>
              <a:t>Sommaire</a:t>
            </a:r>
            <a:endParaRPr lang="en-GB" sz="3200" b="1" dirty="0">
              <a:solidFill>
                <a:srgbClr val="FF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1081764"/>
            <a:ext cx="8742695" cy="5314078"/>
          </a:xfrm>
          <a:prstGeom prst="rect">
            <a:avLst/>
          </a:prstGeom>
          <a:solidFill>
            <a:srgbClr val="F6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38042" y="1296664"/>
            <a:ext cx="82915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1- Rappels du cahier des charges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2- L’interface homme-machine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3-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Conception &amp; Développement</a:t>
            </a:r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a) Les modules développés : le diagramme de cas d’utilisation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Inscription / Connexion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pload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 </a:t>
            </a:r>
            <a:r>
              <a:rPr lang="fr-FR" dirty="0" smtClean="0">
                <a:solidFill>
                  <a:srgbClr val="FF0000"/>
                </a:solidFill>
              </a:rPr>
              <a:t>(+ Affichage des musiques uploadées)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Recherche de musiques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e)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Playlists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f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Affichage des données personnelles</a:t>
            </a:r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4- Analyse du résultat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La plateforme : avantages et inconvénients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Comparaison avec le cahier des charges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Les apports du 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avantages et inconvénients de la plateforme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Émoticône 3"/>
          <p:cNvSpPr/>
          <p:nvPr/>
        </p:nvSpPr>
        <p:spPr>
          <a:xfrm>
            <a:off x="5737488" y="1801844"/>
            <a:ext cx="936560" cy="915640"/>
          </a:xfrm>
          <a:prstGeom prst="smileyFace">
            <a:avLst>
              <a:gd name="adj" fmla="val 4653"/>
            </a:avLst>
          </a:prstGeom>
          <a:solidFill>
            <a:srgbClr val="00FA7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Émoticône 25"/>
          <p:cNvSpPr/>
          <p:nvPr/>
        </p:nvSpPr>
        <p:spPr>
          <a:xfrm>
            <a:off x="1780995" y="1822308"/>
            <a:ext cx="936560" cy="915640"/>
          </a:xfrm>
          <a:prstGeom prst="smileyFace">
            <a:avLst>
              <a:gd name="adj" fmla="val -4653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/>
          <p:cNvSpPr txBox="1"/>
          <p:nvPr/>
        </p:nvSpPr>
        <p:spPr>
          <a:xfrm>
            <a:off x="1043608" y="2959495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Algorithme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recherche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3608" y="3511377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Limitation du </a:t>
            </a:r>
            <a:r>
              <a:rPr lang="fr-FR" sz="1500" b="1" dirty="0">
                <a:solidFill>
                  <a:srgbClr val="C00000"/>
                </a:solidFill>
              </a:rPr>
              <a:t>nombre de morceaux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043608" y="4063259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Responsive </a:t>
            </a:r>
            <a:r>
              <a:rPr lang="fr-FR" sz="1500" b="1" dirty="0">
                <a:solidFill>
                  <a:srgbClr val="C00000"/>
                </a:solidFill>
              </a:rPr>
              <a:t>design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043608" y="4615141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Dimension sociale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3608" y="5167022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Lecteur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musique</a:t>
            </a:r>
            <a:endParaRPr lang="en-GB" sz="1500" b="1" dirty="0">
              <a:solidFill>
                <a:srgbClr val="C00000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932040" y="3009708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00B050"/>
                </a:solidFill>
              </a:rPr>
              <a:t>++ Utilisation hors </a:t>
            </a:r>
            <a:r>
              <a:rPr lang="fr-FR" sz="1500" b="1" dirty="0">
                <a:solidFill>
                  <a:srgbClr val="00B050"/>
                </a:solidFill>
              </a:rPr>
              <a:t>connexion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32040" y="3697806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Design simple et agréable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4932040" y="4385904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Création de </a:t>
            </a:r>
            <a:r>
              <a:rPr lang="fr-FR" sz="1500" b="1" dirty="0">
                <a:solidFill>
                  <a:srgbClr val="00B050"/>
                </a:solidFill>
              </a:rPr>
              <a:t>playlists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4932040" y="5074003"/>
            <a:ext cx="3428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Réutilisation des morceaux déjà importés</a:t>
            </a:r>
            <a:endParaRPr lang="fr-FR" sz="1500" b="1" dirty="0">
              <a:solidFill>
                <a:srgbClr val="00B050"/>
              </a:solidFill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43" name="Image 4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7" grpId="0"/>
      <p:bldP spid="28" grpId="0"/>
      <p:bldP spid="29" grpId="0"/>
      <p:bldP spid="35" grpId="0"/>
      <p:bldP spid="37" grpId="0"/>
      <p:bldP spid="38" grpId="0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Comparaison avec le cahier des charges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4" name="Picture 6" descr="http://www.google.fr/url?source=imglanding&amp;ct=img&amp;q=http://thumbs.dreamstime.com/z/spirale-illustration-attach%C3%A9e-de-bloc-notes-12818568.jpg&amp;sa=X&amp;ei=xnxpVZjnGofdUe68gcAP&amp;ved=0CAkQ8wc4IA&amp;usg=AFQjCNGirJEl3nrltI82nRkVgw3xWl9ZQ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3879" r="5502" b="11628"/>
          <a:stretch/>
        </p:blipFill>
        <p:spPr bwMode="auto">
          <a:xfrm>
            <a:off x="2123590" y="1714060"/>
            <a:ext cx="4968690" cy="46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3122486" y="2105000"/>
            <a:ext cx="2924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Fonctions principales </a:t>
            </a:r>
            <a:endParaRPr lang="fr-FR" sz="20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131702" y="3371286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Dimension sociale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3131702" y="3943569"/>
            <a:ext cx="238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Bradley Hand ITC" panose="03070402050302030203" pitchFamily="66" charset="0"/>
              </a:rPr>
              <a:t>- Liste de lecture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3131702" y="4515852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Playlists utilisateur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3131702" y="5088135"/>
            <a:ext cx="3326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Suggestion de playlists</a:t>
            </a:r>
          </a:p>
        </p:txBody>
      </p:sp>
      <p:sp>
        <p:nvSpPr>
          <p:cNvPr id="2" name="Multiplier 1"/>
          <p:cNvSpPr/>
          <p:nvPr/>
        </p:nvSpPr>
        <p:spPr>
          <a:xfrm>
            <a:off x="5397163" y="3258948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057" y="1763469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Multiplier 50"/>
          <p:cNvSpPr/>
          <p:nvPr/>
        </p:nvSpPr>
        <p:spPr>
          <a:xfrm>
            <a:off x="4980624" y="3846514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91" y="4277107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Multiplier 52"/>
          <p:cNvSpPr/>
          <p:nvPr/>
        </p:nvSpPr>
        <p:spPr>
          <a:xfrm>
            <a:off x="5916391" y="5018032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ZoneTexte 53"/>
          <p:cNvSpPr txBox="1"/>
          <p:nvPr/>
        </p:nvSpPr>
        <p:spPr>
          <a:xfrm>
            <a:off x="3687385" y="2380818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Gestion de comptes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687385" y="2629551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err="1" smtClean="0">
                <a:latin typeface="Bradley Hand ITC" panose="03070402050302030203" pitchFamily="66" charset="0"/>
              </a:rPr>
              <a:t>Upload</a:t>
            </a:r>
            <a:r>
              <a:rPr lang="fr-FR" sz="1500" b="1" dirty="0" smtClean="0">
                <a:latin typeface="Bradley Hand ITC" panose="03070402050302030203" pitchFamily="66" charset="0"/>
              </a:rPr>
              <a:t> de musiques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3687385" y="3127016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Recherche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3687385" y="2878284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Lecture de titres</a:t>
            </a:r>
          </a:p>
        </p:txBody>
      </p:sp>
      <p:pic>
        <p:nvPicPr>
          <p:cNvPr id="58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46" y="2426538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62" y="2681123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99" y="2912067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58" y="3166191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21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ZoneTexte 61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3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 animBg="1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179512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apports du projets tuteurés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3069428" y="3223806"/>
            <a:ext cx="3168352" cy="10736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Programmation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548479" y="1873852"/>
            <a:ext cx="3168000" cy="104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Gestion de projets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385449" y="4903453"/>
            <a:ext cx="3261842" cy="1023878"/>
          </a:xfrm>
          <a:prstGeom prst="ellips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Modélisation</a:t>
            </a:r>
            <a:endParaRPr lang="en-US" b="1" dirty="0"/>
          </a:p>
        </p:txBody>
      </p:sp>
      <p:sp>
        <p:nvSpPr>
          <p:cNvPr id="43" name="Ellipse 42"/>
          <p:cNvSpPr/>
          <p:nvPr/>
        </p:nvSpPr>
        <p:spPr>
          <a:xfrm>
            <a:off x="5409983" y="4881005"/>
            <a:ext cx="3168352" cy="107368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Travail en équipe</a:t>
            </a:r>
            <a:endParaRPr lang="en-US" b="1" dirty="0"/>
          </a:p>
        </p:txBody>
      </p:sp>
      <p:sp>
        <p:nvSpPr>
          <p:cNvPr id="48" name="Ellipse 47"/>
          <p:cNvSpPr/>
          <p:nvPr/>
        </p:nvSpPr>
        <p:spPr>
          <a:xfrm>
            <a:off x="5409983" y="1873852"/>
            <a:ext cx="3168352" cy="1073682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Communication</a:t>
            </a:r>
            <a:endParaRPr lang="en-US" b="1" dirty="0"/>
          </a:p>
        </p:txBody>
      </p:sp>
      <p:pic>
        <p:nvPicPr>
          <p:cNvPr id="3074" name="Picture 2" descr="http://www.google.fr/url?source=imglanding&amp;ct=img&amp;q=http://static.wixstatic.com/media/95d1da_fc2ff9820f964685960c291fb7141fcc.jpg&amp;sa=X&amp;ei=uYFpVY-AIomAU8SpgMAK&amp;ved=0CAkQ8wc&amp;usg=AFQjCNFgzERZLUSjaGRw3trSA7UZbkUMyQ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1095790"/>
            <a:ext cx="632181" cy="63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oogle.fr/url?source=imglanding&amp;ct=img&amp;q=http://img.clubic.com/05007000-photo-logo-php-elephpant.jpg&amp;sa=X&amp;ei=V4JpVfu5IMXfU4ucgcAE&amp;ved=0CAkQ8wc&amp;usg=AFQjCNH9NweqKvRngGEBtiXUvGZ5HYdSg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02090"/>
            <a:ext cx="1001630" cy="6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google.fr/url?source=imglanding&amp;ct=img&amp;q=http://upload.wikimedia.org/wikipedia/commons/thumb/6/61/HTML5_logo_and_wordmark.svg/1024px-HTML5_logo_and_wordmark.svg.png&amp;sa=X&amp;ei=I4NpVffsHsLjU9rHg6gF&amp;ved=0CAkQ8wc&amp;usg=AFQjCNELtpyu6Kooj-PrzBEli5x4bwwEg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33688"/>
            <a:ext cx="999096" cy="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google.fr/url?source=imglanding&amp;ct=img&amp;q=http://php.quicoto.com/wp-content/uploads/2013/06/css3.jpg&amp;sa=X&amp;ei=RYNpVemOAcXjU6GsgdgP&amp;ved=0CAkQ8wc&amp;usg=AFQjCNFlpy2RfAeoxBHqCMdd9fX6Su2Yrw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15" y="4067063"/>
            <a:ext cx="1155168" cy="10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5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ZoneTexte 48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r="-1"/>
          <a:stretch/>
        </p:blipFill>
        <p:spPr>
          <a:xfrm>
            <a:off x="-1" y="3412"/>
            <a:ext cx="9144000" cy="68983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-1"/>
            <a:ext cx="9144000" cy="6901745"/>
          </a:xfrm>
          <a:prstGeom prst="rect">
            <a:avLst/>
          </a:prstGeom>
          <a:solidFill>
            <a:srgbClr val="F9F3E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Merci pour votre attention!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59138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95307" y="143279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8043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à coins arrondis 22"/>
          <p:cNvSpPr/>
          <p:nvPr/>
        </p:nvSpPr>
        <p:spPr>
          <a:xfrm>
            <a:off x="5089867" y="1735073"/>
            <a:ext cx="3024336" cy="9361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SECONDAIRES</a:t>
            </a:r>
            <a:endParaRPr lang="en-GB" b="1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957789" y="1735073"/>
            <a:ext cx="3024336" cy="9361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PRINCIPALES</a:t>
            </a:r>
            <a:endParaRPr lang="en-GB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4887654" y="2965313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Homme-machine adaptée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5576" y="296473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titres musicaux via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upload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55576" y="357019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informations sur les titres musicaux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5576" y="417565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Formulation de requête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5576" y="456566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des titres musicaux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55576" y="4955688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Système  de connexion et création de comptes utilisateur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87654" y="349895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d’une liste de lecture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87654" y="4032605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de playlists utilisateur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887654" y="4566250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Proposition de playlists utilisateur</a:t>
            </a:r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1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9" grpId="0"/>
      <p:bldP spid="6" grpId="0"/>
      <p:bldP spid="25" grpId="0"/>
      <p:bldP spid="26" grpId="0"/>
      <p:bldP spid="27" grpId="0"/>
      <p:bldP spid="28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191711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 : problématique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21549" y="4930226"/>
            <a:ext cx="37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</a:t>
            </a:r>
            <a:r>
              <a:rPr lang="fr-FR" b="1" dirty="0" smtClean="0"/>
              <a:t>convaincre</a:t>
            </a:r>
            <a:r>
              <a:rPr lang="fr-FR" dirty="0" smtClean="0"/>
              <a:t> les visiteurs</a:t>
            </a:r>
            <a:endParaRPr lang="en-GB" dirty="0"/>
          </a:p>
        </p:txBody>
      </p:sp>
      <p:sp>
        <p:nvSpPr>
          <p:cNvPr id="10" name="Bouée 9"/>
          <p:cNvSpPr/>
          <p:nvPr/>
        </p:nvSpPr>
        <p:spPr>
          <a:xfrm>
            <a:off x="2304760" y="4451626"/>
            <a:ext cx="1333586" cy="1348154"/>
          </a:xfrm>
          <a:prstGeom prst="donut">
            <a:avLst>
              <a:gd name="adj" fmla="val 1217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lein 10"/>
          <p:cNvSpPr/>
          <p:nvPr/>
        </p:nvSpPr>
        <p:spPr>
          <a:xfrm>
            <a:off x="2302310" y="4451626"/>
            <a:ext cx="1333586" cy="1348154"/>
          </a:xfrm>
          <a:prstGeom prst="blockArc">
            <a:avLst>
              <a:gd name="adj1" fmla="val 15220728"/>
              <a:gd name="adj2" fmla="val 19346073"/>
              <a:gd name="adj3" fmla="val 1185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494050" y="4930226"/>
            <a:ext cx="955006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10 sec</a:t>
            </a:r>
            <a:endParaRPr lang="en-GB" b="1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319125" y="1787330"/>
            <a:ext cx="4866424" cy="1776955"/>
            <a:chOff x="2319125" y="1480925"/>
            <a:chExt cx="4866424" cy="1776955"/>
          </a:xfrm>
        </p:grpSpPr>
        <p:sp>
          <p:nvSpPr>
            <p:cNvPr id="3" name="Flèche droite 2"/>
            <p:cNvSpPr/>
            <p:nvPr/>
          </p:nvSpPr>
          <p:spPr>
            <a:xfrm>
              <a:off x="2319125" y="1948454"/>
              <a:ext cx="4407489" cy="530810"/>
            </a:xfrm>
            <a:prstGeom prst="rightArrow">
              <a:avLst>
                <a:gd name="adj1" fmla="val 100000"/>
                <a:gd name="adj2" fmla="val 43396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Virage 4"/>
            <p:cNvSpPr/>
            <p:nvPr/>
          </p:nvSpPr>
          <p:spPr>
            <a:xfrm rot="4832985">
              <a:off x="4605059" y="1897462"/>
              <a:ext cx="833989" cy="1313215"/>
            </a:xfrm>
            <a:prstGeom prst="bentArrow">
              <a:avLst>
                <a:gd name="adj1" fmla="val 51678"/>
                <a:gd name="adj2" fmla="val 14100"/>
                <a:gd name="adj3" fmla="val 25000"/>
                <a:gd name="adj4" fmla="val 7058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Virage 29"/>
            <p:cNvSpPr/>
            <p:nvPr/>
          </p:nvSpPr>
          <p:spPr>
            <a:xfrm rot="5777677" flipH="1">
              <a:off x="5722852" y="1219949"/>
              <a:ext cx="739501" cy="1274670"/>
            </a:xfrm>
            <a:prstGeom prst="bentArrow">
              <a:avLst>
                <a:gd name="adj1" fmla="val 51678"/>
                <a:gd name="adj2" fmla="val 10813"/>
                <a:gd name="adj3" fmla="val 25000"/>
                <a:gd name="adj4" fmla="val 6684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Virage 32"/>
            <p:cNvSpPr/>
            <p:nvPr/>
          </p:nvSpPr>
          <p:spPr>
            <a:xfrm rot="4663590" flipH="1">
              <a:off x="5234614" y="1190379"/>
              <a:ext cx="673653" cy="1254746"/>
            </a:xfrm>
            <a:prstGeom prst="bentArrow">
              <a:avLst>
                <a:gd name="adj1" fmla="val 32940"/>
                <a:gd name="adj2" fmla="val 19168"/>
                <a:gd name="adj3" fmla="val 25000"/>
                <a:gd name="adj4" fmla="val 7094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975225" y="2024121"/>
              <a:ext cx="1580018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40%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55044" y="2888548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Fuite</a:t>
              </a:r>
              <a:r>
                <a:rPr lang="fr-FR" dirty="0" smtClean="0"/>
                <a:t> des internautes</a:t>
              </a:r>
              <a:endParaRPr lang="en-GB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2195736" y="2251000"/>
            <a:ext cx="2826318" cy="1324655"/>
            <a:chOff x="2195736" y="1948454"/>
            <a:chExt cx="2826318" cy="1324655"/>
          </a:xfrm>
        </p:grpSpPr>
        <p:sp>
          <p:nvSpPr>
            <p:cNvPr id="2" name="ZoneTexte 1"/>
            <p:cNvSpPr txBox="1"/>
            <p:nvPr/>
          </p:nvSpPr>
          <p:spPr>
            <a:xfrm>
              <a:off x="2195736" y="2903777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Affichage du site </a:t>
              </a:r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2319126" y="1948454"/>
              <a:ext cx="2702928" cy="530810"/>
            </a:xfrm>
            <a:prstGeom prst="rightArrow">
              <a:avLst>
                <a:gd name="adj1" fmla="val 100000"/>
                <a:gd name="adj2" fmla="val 4539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771800" y="2019043"/>
              <a:ext cx="1656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+ 3 secondes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66" name="Groupe 6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1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206225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 de la plateforme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636" y="2161884"/>
            <a:ext cx="6769876" cy="35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5616" y="2089876"/>
            <a:ext cx="689881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15616" y="5402244"/>
            <a:ext cx="6898816" cy="36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flipV="1">
            <a:off x="3131840" y="4106100"/>
            <a:ext cx="23762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5638168" y="2665940"/>
            <a:ext cx="237626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 flipV="1">
            <a:off x="6902500" y="2089876"/>
            <a:ext cx="111193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1051926" y="1801844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Header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193636" y="579179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Footer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31840" y="38313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Fonction Recherche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665438" y="180184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Interface de connexion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014378" y="2707460"/>
            <a:ext cx="9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Raccourcis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8" name="Groupe 47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ZoneTexte 67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9" name="Flèche droite 68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30" grpId="0" animBg="1"/>
      <p:bldP spid="30" grpId="1" animBg="1"/>
      <p:bldP spid="3" grpId="0"/>
      <p:bldP spid="3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modules développés : le diagramme de cas d’utilisation 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7" y="1602791"/>
            <a:ext cx="8332941" cy="4307707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701623"/>
              <a:ext cx="1253198" cy="28469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5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25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1396700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7" name="Ellipse 2056"/>
          <p:cNvSpPr/>
          <p:nvPr/>
        </p:nvSpPr>
        <p:spPr>
          <a:xfrm>
            <a:off x="5534388" y="4982734"/>
            <a:ext cx="111631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/>
          <p:cNvSpPr/>
          <p:nvPr/>
        </p:nvSpPr>
        <p:spPr>
          <a:xfrm>
            <a:off x="2699792" y="3789040"/>
            <a:ext cx="13320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/>
          <p:cNvSpPr/>
          <p:nvPr/>
        </p:nvSpPr>
        <p:spPr>
          <a:xfrm>
            <a:off x="2905948" y="4494695"/>
            <a:ext cx="936447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/>
          <p:cNvSpPr/>
          <p:nvPr/>
        </p:nvSpPr>
        <p:spPr>
          <a:xfrm>
            <a:off x="2905948" y="2996952"/>
            <a:ext cx="127824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/>
          <p:cNvSpPr/>
          <p:nvPr/>
        </p:nvSpPr>
        <p:spPr>
          <a:xfrm>
            <a:off x="2627784" y="2358405"/>
            <a:ext cx="161264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Ellipse 77"/>
          <p:cNvSpPr/>
          <p:nvPr/>
        </p:nvSpPr>
        <p:spPr>
          <a:xfrm>
            <a:off x="5076056" y="1863874"/>
            <a:ext cx="136815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/>
          <p:cNvSpPr/>
          <p:nvPr/>
        </p:nvSpPr>
        <p:spPr>
          <a:xfrm>
            <a:off x="5228456" y="3212975"/>
            <a:ext cx="1287760" cy="511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Ellipse 79"/>
          <p:cNvSpPr/>
          <p:nvPr/>
        </p:nvSpPr>
        <p:spPr>
          <a:xfrm>
            <a:off x="5436095" y="4202038"/>
            <a:ext cx="129807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96" y="3705844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58" y="3919710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7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animBg="1"/>
      <p:bldP spid="2057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 et Connexion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216188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2195736" y="705189"/>
              <a:ext cx="2029045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1" name="Flèche droite 60"/>
          <p:cNvSpPr/>
          <p:nvPr/>
        </p:nvSpPr>
        <p:spPr>
          <a:xfrm rot="16200000">
            <a:off x="315335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3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aperçu de la page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" y="1708619"/>
            <a:ext cx="8260472" cy="427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319196" y="3097904"/>
            <a:ext cx="53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Titre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881904" y="3503560"/>
            <a:ext cx="70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Artiste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981814" y="3905196"/>
            <a:ext cx="85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Genre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3" name="Connecteur droit avec flèche 2"/>
          <p:cNvCxnSpPr>
            <a:stCxn id="22" idx="3"/>
          </p:cNvCxnSpPr>
          <p:nvPr/>
        </p:nvCxnSpPr>
        <p:spPr>
          <a:xfrm>
            <a:off x="3853496" y="3251793"/>
            <a:ext cx="237471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3586346" y="3670822"/>
            <a:ext cx="5046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3853496" y="3905196"/>
            <a:ext cx="358464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6" name="Groupe 2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4" name="Groupe 43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ZoneTexte 60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2" name="Groupe 61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ZoneTexte 63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5" name="Flèche droite 64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6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modélisation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"/>
          <a:stretch/>
        </p:blipFill>
        <p:spPr>
          <a:xfrm>
            <a:off x="1331184" y="1547850"/>
            <a:ext cx="6909688" cy="479537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Connecteur droit avec flèche 3"/>
          <p:cNvCxnSpPr/>
          <p:nvPr/>
        </p:nvCxnSpPr>
        <p:spPr>
          <a:xfrm>
            <a:off x="2051720" y="2483824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051720" y="2665940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085628" y="2872439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e 26"/>
          <p:cNvGrpSpPr/>
          <p:nvPr/>
        </p:nvGrpSpPr>
        <p:grpSpPr>
          <a:xfrm>
            <a:off x="3805312" y="2981530"/>
            <a:ext cx="232758" cy="154496"/>
            <a:chOff x="3805312" y="2664470"/>
            <a:chExt cx="232758" cy="154496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8" name="Connecteur droit avec flèche 37"/>
          <p:cNvCxnSpPr/>
          <p:nvPr/>
        </p:nvCxnSpPr>
        <p:spPr>
          <a:xfrm flipH="1">
            <a:off x="2051720" y="3458028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3856112" y="3930334"/>
            <a:ext cx="21030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e 42"/>
          <p:cNvGrpSpPr/>
          <p:nvPr/>
        </p:nvGrpSpPr>
        <p:grpSpPr>
          <a:xfrm>
            <a:off x="6050260" y="4034092"/>
            <a:ext cx="232758" cy="154496"/>
            <a:chOff x="3805312" y="2664470"/>
            <a:chExt cx="232758" cy="154496"/>
          </a:xfrm>
        </p:grpSpPr>
        <p:cxnSp>
          <p:nvCxnSpPr>
            <p:cNvPr id="44" name="Connecteur droit 43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7" name="Connecteur droit avec flèche 46"/>
          <p:cNvCxnSpPr/>
          <p:nvPr/>
        </p:nvCxnSpPr>
        <p:spPr>
          <a:xfrm flipH="1">
            <a:off x="3812550" y="464279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>
            <a:off x="3795152" y="504220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6032800" y="5091352"/>
            <a:ext cx="232758" cy="154496"/>
            <a:chOff x="3805312" y="2664470"/>
            <a:chExt cx="232758" cy="154496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e 53"/>
          <p:cNvGrpSpPr/>
          <p:nvPr/>
        </p:nvGrpSpPr>
        <p:grpSpPr>
          <a:xfrm>
            <a:off x="6035020" y="5546260"/>
            <a:ext cx="232758" cy="154496"/>
            <a:chOff x="3805312" y="2664470"/>
            <a:chExt cx="232758" cy="154496"/>
          </a:xfrm>
        </p:grpSpPr>
        <p:cxnSp>
          <p:nvCxnSpPr>
            <p:cNvPr id="55" name="Connecteur droit 54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8" name="Connecteur droit avec flèche 57"/>
          <p:cNvCxnSpPr/>
          <p:nvPr/>
        </p:nvCxnSpPr>
        <p:spPr>
          <a:xfrm flipH="1">
            <a:off x="2016160" y="5834292"/>
            <a:ext cx="169174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" name="Groupe 6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6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6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ZoneTexte 6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7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ZoneTexte 7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7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ZoneTexte 7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5" name="Groupe 7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7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ZoneTexte 7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8" name="Groupe 7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7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ZoneTexte 7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1" name="Groupe 8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8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ZoneTexte 8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8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ZoneTexte 8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8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ZoneTexte 8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9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ZoneTexte 9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94" name="Flèche droite 9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8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1193</Words>
  <Application>Microsoft Office PowerPoint</Application>
  <PresentationFormat>Affichage à l'écran (4:3)</PresentationFormat>
  <Paragraphs>411</Paragraphs>
  <Slides>23</Slides>
  <Notes>7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Thème Office</vt:lpstr>
      <vt:lpstr>Projet tuteuré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Présentation PowerPoint</vt:lpstr>
      <vt:lpstr>Présentation PowerPoint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Aline</dc:creator>
  <cp:lastModifiedBy>Aline</cp:lastModifiedBy>
  <cp:revision>101</cp:revision>
  <dcterms:created xsi:type="dcterms:W3CDTF">2015-05-08T09:06:27Z</dcterms:created>
  <dcterms:modified xsi:type="dcterms:W3CDTF">2015-05-30T13:56:08Z</dcterms:modified>
</cp:coreProperties>
</file>